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291" r:id="rId4"/>
    <p:sldId id="278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75" r:id="rId13"/>
    <p:sldId id="280" r:id="rId14"/>
    <p:sldId id="276" r:id="rId15"/>
    <p:sldId id="257" r:id="rId16"/>
    <p:sldId id="258" r:id="rId17"/>
    <p:sldId id="277" r:id="rId18"/>
    <p:sldId id="259" r:id="rId19"/>
    <p:sldId id="260" r:id="rId20"/>
    <p:sldId id="269" r:id="rId21"/>
    <p:sldId id="270" r:id="rId22"/>
    <p:sldId id="283" r:id="rId23"/>
    <p:sldId id="289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C55"/>
    <a:srgbClr val="00EA6A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26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8DC90-11E2-440C-B414-4CB3B2053F6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9D4B9-4259-4D81-A0D8-794B30D8C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4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9D4B9-4259-4D81-A0D8-794B30D8C6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8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Science to Action: Thoughts on Convincing a Skeptical Public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William H. Press</a:t>
            </a:r>
            <a:br>
              <a:rPr lang="en-US" dirty="0" smtClean="0"/>
            </a:br>
            <a:r>
              <a:rPr lang="en-US" dirty="0" smtClean="0"/>
              <a:t>University of Texas at Austin</a:t>
            </a:r>
            <a:br>
              <a:rPr lang="en-US" dirty="0" smtClean="0"/>
            </a:br>
            <a:r>
              <a:rPr lang="en-US" dirty="0" smtClean="0"/>
              <a:t>2015 William D. Carey Lecture</a:t>
            </a:r>
            <a:br>
              <a:rPr lang="en-US" dirty="0" smtClean="0"/>
            </a:br>
            <a:r>
              <a:rPr lang="en-US" dirty="0" smtClean="0"/>
              <a:t>April 30,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Storyline No. 2 successes are</a:t>
            </a:r>
            <a:br>
              <a:rPr lang="en-US" sz="3200" dirty="0" smtClean="0"/>
            </a:br>
            <a:r>
              <a:rPr lang="en-US" sz="3200" dirty="0" smtClean="0"/>
              <a:t>not</a:t>
            </a:r>
            <a:r>
              <a:rPr lang="en-US" sz="3200" dirty="0"/>
              <a:t> </a:t>
            </a:r>
            <a:r>
              <a:rPr lang="en-US" sz="3200" dirty="0" smtClean="0"/>
              <a:t>all post-WWII phenomena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" y="1752600"/>
            <a:ext cx="9050166" cy="307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3210" y="56158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Chicago fire (1871)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4450" y="524806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Iroquois Theater fire (1903)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99951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San Francisco earthquake (1906)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80144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Triangle Shirtwaist fire (1911)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8366"/>
            <a:ext cx="1949910" cy="22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7" idx="1"/>
          </p:cNvCxnSpPr>
          <p:nvPr/>
        </p:nvCxnSpPr>
        <p:spPr>
          <a:xfrm flipV="1">
            <a:off x="3352800" y="3199829"/>
            <a:ext cx="0" cy="1786283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</p:cNvCxnSpPr>
          <p:nvPr/>
        </p:nvCxnSpPr>
        <p:spPr>
          <a:xfrm flipV="1">
            <a:off x="3124200" y="3874814"/>
            <a:ext cx="0" cy="1309367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</p:cNvCxnSpPr>
          <p:nvPr/>
        </p:nvCxnSpPr>
        <p:spPr>
          <a:xfrm flipV="1">
            <a:off x="2974450" y="4092970"/>
            <a:ext cx="0" cy="1339759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1"/>
          </p:cNvCxnSpPr>
          <p:nvPr/>
        </p:nvCxnSpPr>
        <p:spPr>
          <a:xfrm flipV="1">
            <a:off x="1683210" y="4669202"/>
            <a:ext cx="0" cy="1131332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2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Fire protection as a </a:t>
            </a:r>
            <a:r>
              <a:rPr lang="en-US" sz="3600" smtClean="0"/>
              <a:t>case study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hazard was one familiar to the public.</a:t>
            </a:r>
          </a:p>
          <a:p>
            <a:r>
              <a:rPr lang="en-US" sz="2800" dirty="0" smtClean="0"/>
              <a:t>There were catalyzing events.</a:t>
            </a:r>
          </a:p>
          <a:p>
            <a:r>
              <a:rPr lang="en-US" sz="2800" dirty="0" smtClean="0"/>
              <a:t>There were effective and affordable mitigating technologies.</a:t>
            </a:r>
          </a:p>
          <a:p>
            <a:pPr lvl="1"/>
            <a:r>
              <a:rPr lang="en-US" sz="2400" dirty="0" smtClean="0"/>
              <a:t>1890: Grinnell’s glass disk sprinkler head</a:t>
            </a:r>
          </a:p>
          <a:p>
            <a:r>
              <a:rPr lang="en-US" sz="2800" dirty="0" smtClean="0"/>
              <a:t>Economic interests were not exclusively on one side </a:t>
            </a:r>
          </a:p>
          <a:p>
            <a:pPr lvl="1"/>
            <a:r>
              <a:rPr lang="en-US" sz="2400" dirty="0" smtClean="0"/>
              <a:t>1894: Underwriters Laboratories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309070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3830256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24200"/>
            <a:ext cx="1873174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85506"/>
            <a:ext cx="1836737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2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uzanne-goldsmith.com/wp-content/uploads/2013/05/Silent-sp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743711"/>
            <a:ext cx="1905000" cy="254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lib.ua.edu/sites/default/files/hoole/smo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1828800"/>
            <a:ext cx="2895600" cy="244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3711"/>
            <a:ext cx="1905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We might hope for progress without “catalyzing events”, but history indicates otherwise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019300" y="4311134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91000" y="4287229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18388" y="4287229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1964</a:t>
            </a:r>
            <a:endParaRPr lang="en-US" dirty="0"/>
          </a:p>
        </p:txBody>
      </p:sp>
      <p:sp>
        <p:nvSpPr>
          <p:cNvPr id="10" name="AutoShape 13" descr="Image result for EP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60" y="4751526"/>
            <a:ext cx="2764855" cy="188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http://www.freakonomics.com/wp-content/uploads/2011/03/Fire-deaths-grap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18" y="4683236"/>
            <a:ext cx="4085583" cy="20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757" y="4819816"/>
            <a:ext cx="1589088" cy="156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51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Case study: Smoking</a:t>
            </a:r>
            <a:endParaRPr lang="en-US" sz="3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3" y="1295400"/>
            <a:ext cx="88392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4343400" y="4012662"/>
            <a:ext cx="3265487" cy="24523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Is the hazard familiar to the public? </a:t>
            </a:r>
            <a:r>
              <a:rPr lang="en-US" sz="2200" dirty="0" smtClean="0">
                <a:solidFill>
                  <a:srgbClr val="00BC55"/>
                </a:solidFill>
                <a:sym typeface="Wingdings"/>
              </a:rPr>
              <a:t></a:t>
            </a:r>
            <a:endParaRPr lang="en-US" sz="2200" dirty="0" smtClean="0">
              <a:solidFill>
                <a:srgbClr val="00BC55"/>
              </a:solidFill>
            </a:endParaRPr>
          </a:p>
          <a:p>
            <a:r>
              <a:rPr lang="en-US" sz="1800" dirty="0" smtClean="0"/>
              <a:t>Have there been catalyzing events?</a:t>
            </a:r>
            <a:r>
              <a:rPr lang="en-US" sz="1800" dirty="0">
                <a:solidFill>
                  <a:srgbClr val="00BC55"/>
                </a:solidFill>
                <a:sym typeface="Wingdings"/>
              </a:rPr>
              <a:t> </a:t>
            </a:r>
            <a:endParaRPr lang="en-US" sz="1800" dirty="0" smtClean="0"/>
          </a:p>
          <a:p>
            <a:r>
              <a:rPr lang="en-US" sz="1800" dirty="0" smtClean="0"/>
              <a:t>Are there effective and affordable mitigating technologies?</a:t>
            </a:r>
            <a:r>
              <a:rPr lang="en-US" sz="1800" dirty="0">
                <a:solidFill>
                  <a:srgbClr val="00BC55"/>
                </a:solidFill>
                <a:sym typeface="Wingdings"/>
              </a:rPr>
              <a:t> </a:t>
            </a:r>
            <a:endParaRPr lang="en-US" sz="1800" dirty="0" smtClean="0"/>
          </a:p>
          <a:p>
            <a:r>
              <a:rPr lang="en-US" sz="1800" dirty="0" smtClean="0"/>
              <a:t>Are economic interests not exclusively on one side? </a:t>
            </a:r>
            <a:r>
              <a:rPr lang="en-US" sz="1800" b="1" dirty="0">
                <a:solidFill>
                  <a:srgbClr val="FF0000"/>
                </a:solidFill>
              </a:rPr>
              <a:t>?</a:t>
            </a:r>
            <a:r>
              <a:rPr lang="en-US" sz="1800" dirty="0"/>
              <a:t>→</a:t>
            </a:r>
            <a:r>
              <a:rPr lang="en-US" sz="1800" dirty="0">
                <a:solidFill>
                  <a:srgbClr val="00BC55"/>
                </a:solidFill>
                <a:sym typeface="Wingdings"/>
              </a:rPr>
              <a:t></a:t>
            </a:r>
            <a:endParaRPr lang="en-US" sz="1800" dirty="0"/>
          </a:p>
        </p:txBody>
      </p:sp>
      <p:pic>
        <p:nvPicPr>
          <p:cNvPr id="5" name="Picture 6" descr="http://www.lib.ua.edu/sites/default/files/hoole/smo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46600"/>
            <a:ext cx="2274888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8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Case study: Climate</a:t>
            </a:r>
            <a:endParaRPr lang="en-US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89372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145" y="4721649"/>
            <a:ext cx="36942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1333774" y="1053548"/>
            <a:ext cx="3265487" cy="24523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Is the hazard familiar to the public?</a:t>
            </a:r>
            <a:r>
              <a:rPr lang="en-US" sz="1800" dirty="0">
                <a:solidFill>
                  <a:srgbClr val="00BC55"/>
                </a:solidFill>
                <a:sym typeface="Wingdings"/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?</a:t>
            </a:r>
            <a:r>
              <a:rPr lang="en-US" sz="1800" dirty="0" smtClean="0"/>
              <a:t>→</a:t>
            </a:r>
            <a:r>
              <a:rPr lang="en-US" sz="1800" dirty="0" smtClean="0">
                <a:solidFill>
                  <a:srgbClr val="00BC55"/>
                </a:solidFill>
                <a:sym typeface="Wingdings"/>
              </a:rPr>
              <a:t></a:t>
            </a:r>
            <a:endParaRPr lang="en-US" sz="1800" dirty="0" smtClean="0"/>
          </a:p>
          <a:p>
            <a:r>
              <a:rPr lang="en-US" sz="1800" dirty="0" smtClean="0"/>
              <a:t>Have there been catalyzing events? </a:t>
            </a:r>
            <a:r>
              <a:rPr lang="en-US" sz="2000" b="1" dirty="0">
                <a:solidFill>
                  <a:srgbClr val="FF0000"/>
                </a:solidFill>
              </a:rPr>
              <a:t>?</a:t>
            </a:r>
            <a:r>
              <a:rPr lang="en-US" sz="2000" dirty="0" smtClean="0"/>
              <a:t>→</a:t>
            </a:r>
            <a:r>
              <a:rPr lang="en-US" sz="2000" dirty="0" smtClean="0">
                <a:solidFill>
                  <a:srgbClr val="00BC55"/>
                </a:solidFill>
                <a:sym typeface="Wingdings"/>
              </a:rPr>
              <a:t></a:t>
            </a:r>
            <a:endParaRPr lang="en-US" sz="1900" b="1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Are there effective and affordable mitigating technologies?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BC55"/>
                </a:solidFill>
                <a:sym typeface="Wingdings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?</a:t>
            </a:r>
            <a:r>
              <a:rPr lang="en-US" sz="1800" dirty="0">
                <a:solidFill>
                  <a:srgbClr val="00BC55"/>
                </a:solidFill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…or… </a:t>
            </a:r>
            <a:r>
              <a:rPr lang="en-US" sz="1800" dirty="0" smtClean="0">
                <a:solidFill>
                  <a:srgbClr val="00BC55"/>
                </a:solidFill>
                <a:sym typeface="Wingdings"/>
              </a:rPr>
              <a:t> </a:t>
            </a:r>
            <a:endParaRPr lang="en-US" sz="1800" dirty="0" smtClean="0"/>
          </a:p>
          <a:p>
            <a:r>
              <a:rPr lang="en-US" sz="1800" dirty="0" smtClean="0"/>
              <a:t>Are economic interests exclusively on one side? </a:t>
            </a:r>
            <a:r>
              <a:rPr lang="en-US" sz="1800" b="1" dirty="0">
                <a:solidFill>
                  <a:srgbClr val="FF0000"/>
                </a:solidFill>
              </a:rPr>
              <a:t>?</a:t>
            </a:r>
            <a:r>
              <a:rPr lang="en-US" sz="1800" dirty="0"/>
              <a:t>→</a:t>
            </a:r>
            <a:r>
              <a:rPr lang="en-US" sz="1800" dirty="0">
                <a:solidFill>
                  <a:srgbClr val="00BC55"/>
                </a:solidFill>
                <a:sym typeface="Wingdings"/>
              </a:rPr>
              <a:t></a:t>
            </a:r>
            <a:endParaRPr lang="en-US" sz="1800" dirty="0"/>
          </a:p>
          <a:p>
            <a:endParaRPr lang="en-US" sz="1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655888" y="635365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Sandy, 2012</a:t>
            </a:r>
          </a:p>
        </p:txBody>
      </p:sp>
      <p:pic>
        <p:nvPicPr>
          <p:cNvPr id="1026" name="Picture 2" descr="http://relief.org/wp-content/uploads/2012/11/Hurricane_Sandy_satellite_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7975"/>
            <a:ext cx="3162300" cy="232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9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Ambiguities arise when Storyline No. 2 masquerades as Storyline No.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 hazard</a:t>
            </a:r>
          </a:p>
          <a:p>
            <a:pPr lvl="1"/>
            <a:r>
              <a:rPr lang="en-US" sz="2400" dirty="0" smtClean="0"/>
              <a:t>exists,</a:t>
            </a:r>
          </a:p>
          <a:p>
            <a:pPr lvl="1"/>
            <a:r>
              <a:rPr lang="en-US" sz="2400" dirty="0" smtClean="0"/>
              <a:t>is mitigatable by technology,</a:t>
            </a:r>
          </a:p>
          <a:p>
            <a:pPr lvl="1"/>
            <a:r>
              <a:rPr lang="en-US" sz="2400" dirty="0" smtClean="0"/>
              <a:t>so </a:t>
            </a:r>
            <a:r>
              <a:rPr lang="en-US" sz="2400" dirty="0" smtClean="0">
                <a:solidFill>
                  <a:srgbClr val="FF0000"/>
                </a:solidFill>
              </a:rPr>
              <a:t>it should be </a:t>
            </a:r>
            <a:r>
              <a:rPr lang="en-US" sz="2400" dirty="0" smtClean="0"/>
              <a:t>mitigated.</a:t>
            </a:r>
          </a:p>
          <a:p>
            <a:r>
              <a:rPr lang="en-US" sz="2800" dirty="0" smtClean="0"/>
              <a:t>A new technology</a:t>
            </a:r>
          </a:p>
          <a:p>
            <a:pPr lvl="1"/>
            <a:r>
              <a:rPr lang="en-US" sz="2400" dirty="0" smtClean="0"/>
              <a:t>exists,</a:t>
            </a:r>
          </a:p>
          <a:p>
            <a:pPr lvl="1"/>
            <a:r>
              <a:rPr lang="en-US" sz="2400" dirty="0" smtClean="0"/>
              <a:t>can make better lives,</a:t>
            </a:r>
          </a:p>
          <a:p>
            <a:pPr lvl="1"/>
            <a:r>
              <a:rPr lang="en-US" sz="2400" dirty="0" smtClean="0"/>
              <a:t>so </a:t>
            </a:r>
            <a:r>
              <a:rPr lang="en-US" sz="2400" dirty="0" smtClean="0">
                <a:solidFill>
                  <a:srgbClr val="FF0000"/>
                </a:solidFill>
              </a:rPr>
              <a:t>it should be </a:t>
            </a:r>
            <a:r>
              <a:rPr lang="en-US" sz="2400" dirty="0" smtClean="0"/>
              <a:t>widely adopted.</a:t>
            </a:r>
          </a:p>
          <a:p>
            <a:r>
              <a:rPr lang="en-US" sz="2800" dirty="0" smtClean="0"/>
              <a:t>In substance, these </a:t>
            </a:r>
            <a:r>
              <a:rPr lang="en-US" sz="2800" dirty="0"/>
              <a:t>are </a:t>
            </a:r>
            <a:r>
              <a:rPr lang="en-US" sz="2800" dirty="0" smtClean="0"/>
              <a:t>both</a:t>
            </a:r>
            <a:br>
              <a:rPr lang="en-US" sz="2800" dirty="0" smtClean="0"/>
            </a:br>
            <a:r>
              <a:rPr lang="en-US" sz="2800" dirty="0" smtClean="0"/>
              <a:t>Storyline No</a:t>
            </a:r>
            <a:r>
              <a:rPr lang="en-US" sz="2800" dirty="0"/>
              <a:t>. </a:t>
            </a:r>
            <a:r>
              <a:rPr lang="en-US" sz="2800" dirty="0" smtClean="0"/>
              <a:t>2!</a:t>
            </a:r>
            <a:endParaRPr lang="en-US" sz="2800" dirty="0"/>
          </a:p>
          <a:p>
            <a:pPr lvl="1"/>
            <a:r>
              <a:rPr lang="en-US" sz="2400" dirty="0"/>
              <a:t>the </a:t>
            </a:r>
            <a:r>
              <a:rPr lang="en-US" sz="2400" dirty="0" smtClean="0"/>
              <a:t>operative word  </a:t>
            </a:r>
            <a:r>
              <a:rPr lang="en-US" sz="2400" dirty="0"/>
              <a:t>is </a:t>
            </a:r>
            <a:r>
              <a:rPr lang="en-US" sz="2400" dirty="0">
                <a:solidFill>
                  <a:srgbClr val="FF0000"/>
                </a:solidFill>
              </a:rPr>
              <a:t>“should”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244397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082" y="3581400"/>
            <a:ext cx="2408238" cy="170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34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How successful are efforts to influence public opinion on these two variants?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“Mitigating hazards”</a:t>
            </a:r>
          </a:p>
          <a:p>
            <a:pPr lvl="1"/>
            <a:r>
              <a:rPr lang="en-US" dirty="0" smtClean="0">
                <a:solidFill>
                  <a:srgbClr val="00BC55"/>
                </a:solidFill>
              </a:rPr>
              <a:t>Fire safety</a:t>
            </a:r>
          </a:p>
          <a:p>
            <a:pPr lvl="1"/>
            <a:r>
              <a:rPr lang="en-US" dirty="0" smtClean="0">
                <a:solidFill>
                  <a:srgbClr val="00BC55"/>
                </a:solidFill>
              </a:rPr>
              <a:t>Food safety</a:t>
            </a:r>
          </a:p>
          <a:p>
            <a:pPr lvl="1"/>
            <a:r>
              <a:rPr lang="en-US" dirty="0" smtClean="0">
                <a:solidFill>
                  <a:srgbClr val="00BC55"/>
                </a:solidFill>
              </a:rPr>
              <a:t>Building codes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Vaccination</a:t>
            </a:r>
          </a:p>
          <a:p>
            <a:pPr lvl="1"/>
            <a:r>
              <a:rPr lang="en-US" dirty="0" smtClean="0">
                <a:solidFill>
                  <a:srgbClr val="00BC55"/>
                </a:solidFill>
              </a:rPr>
              <a:t>Tobacco</a:t>
            </a:r>
          </a:p>
          <a:p>
            <a:pPr lvl="1"/>
            <a:r>
              <a:rPr lang="en-US" dirty="0" smtClean="0">
                <a:solidFill>
                  <a:srgbClr val="00BC55"/>
                </a:solidFill>
              </a:rPr>
              <a:t>Pesticides</a:t>
            </a:r>
          </a:p>
          <a:p>
            <a:pPr lvl="1"/>
            <a:r>
              <a:rPr lang="en-US" dirty="0" smtClean="0">
                <a:solidFill>
                  <a:srgbClr val="00BC55"/>
                </a:solidFill>
              </a:rPr>
              <a:t>Air/Water pollution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Climate change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Antibiotics overuse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Cybersecurity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“Making better lives”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“Chemicals”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Nuclear power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GMOs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dirty="0" smtClean="0">
                <a:solidFill>
                  <a:srgbClr val="FFC000"/>
                </a:solidFill>
              </a:rPr>
              <a:t>argeted advertising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Sharing economy (Uber, </a:t>
            </a:r>
            <a:r>
              <a:rPr lang="en-US" dirty="0" err="1" smtClean="0">
                <a:solidFill>
                  <a:srgbClr val="FFC000"/>
                </a:solidFill>
              </a:rPr>
              <a:t>AirBnB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57800" y="4766807"/>
            <a:ext cx="2895600" cy="147732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Color code:</a:t>
            </a:r>
          </a:p>
          <a:p>
            <a:r>
              <a:rPr lang="en-US" dirty="0" smtClean="0">
                <a:solidFill>
                  <a:srgbClr val="00BC55"/>
                </a:solidFill>
              </a:rPr>
              <a:t>Success,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Ambiguous,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 Failure</a:t>
            </a:r>
          </a:p>
          <a:p>
            <a:r>
              <a:rPr lang="en-US" dirty="0" smtClean="0"/>
              <a:t>at convincing the public.</a:t>
            </a:r>
          </a:p>
        </p:txBody>
      </p:sp>
    </p:spTree>
    <p:extLst>
      <p:ext uri="{BB962C8B-B14F-4D97-AF65-F5344CB8AC3E}">
        <p14:creationId xmlns:p14="http://schemas.microsoft.com/office/powerpoint/2010/main" val="160490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10088"/>
            <a:ext cx="3597275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600" dirty="0"/>
              <a:t>T</a:t>
            </a:r>
            <a:r>
              <a:rPr lang="en-US" sz="3600" dirty="0" smtClean="0"/>
              <a:t>wo views on GMO labeling</a:t>
            </a:r>
            <a:r>
              <a:rPr lang="en-US" sz="3600" dirty="0"/>
              <a:t> </a:t>
            </a:r>
            <a:r>
              <a:rPr lang="en-US" sz="3600" dirty="0" smtClean="0"/>
              <a:t>expressed</a:t>
            </a:r>
            <a:br>
              <a:rPr lang="en-US" sz="3600" dirty="0" smtClean="0"/>
            </a:br>
            <a:r>
              <a:rPr lang="en-US" sz="3600" dirty="0" smtClean="0"/>
              <a:t>by scientists (overheard)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64103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“GMO labeling is scientifically misleading. It creates externalities with identifiable costs, such as higher food prices, and poorer nutrition in the developing world. It sets a precedent for anti-scientific public policy. Governments should discourage GMO labeling.”</a:t>
            </a:r>
          </a:p>
          <a:p>
            <a:r>
              <a:rPr lang="en-US" dirty="0" smtClean="0"/>
              <a:t>“GMO labeling is a matter of consumer preference.  As long as a GMO label is not designed to be intentionally confused with a safety label, science and scientists have only a limited special role in this debate.”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5800" y="5263763"/>
            <a:ext cx="434340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point: This is a debate about values, not about science.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736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Perils of using the word </a:t>
            </a:r>
            <a:r>
              <a:rPr lang="en-US" sz="3600" dirty="0" smtClean="0">
                <a:solidFill>
                  <a:srgbClr val="FF0000"/>
                </a:solidFill>
              </a:rPr>
              <a:t>“should”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matter of judgment, not of scientific fact</a:t>
            </a:r>
          </a:p>
          <a:p>
            <a:pPr lvl="1"/>
            <a:r>
              <a:rPr lang="en-US" dirty="0" smtClean="0"/>
              <a:t>Whose judgment?</a:t>
            </a:r>
          </a:p>
          <a:p>
            <a:pPr lvl="1"/>
            <a:r>
              <a:rPr lang="en-US" dirty="0" smtClean="0"/>
              <a:t>Are “people like me” represented in the process?</a:t>
            </a:r>
          </a:p>
          <a:p>
            <a:pPr lvl="1"/>
            <a:r>
              <a:rPr lang="en-US" dirty="0" smtClean="0"/>
              <a:t>Do scientists have, or claim, a special role in judging?</a:t>
            </a:r>
          </a:p>
          <a:p>
            <a:r>
              <a:rPr lang="en-US" dirty="0" smtClean="0"/>
              <a:t>At what cost and to whom?</a:t>
            </a:r>
          </a:p>
          <a:p>
            <a:pPr lvl="1"/>
            <a:r>
              <a:rPr lang="en-US" dirty="0" smtClean="0"/>
              <a:t>Disruptive to established economic interests?</a:t>
            </a:r>
          </a:p>
          <a:p>
            <a:pPr lvl="1"/>
            <a:r>
              <a:rPr lang="en-US" dirty="0" smtClean="0"/>
              <a:t>Implying a redistribution of wealth?</a:t>
            </a:r>
          </a:p>
          <a:p>
            <a:pPr lvl="1"/>
            <a:r>
              <a:rPr lang="en-US" dirty="0" smtClean="0"/>
              <a:t>Implying a perturbation of political influence?</a:t>
            </a:r>
          </a:p>
          <a:p>
            <a:r>
              <a:rPr lang="en-US" dirty="0" smtClean="0"/>
              <a:t>By whose moral compass?</a:t>
            </a:r>
          </a:p>
          <a:p>
            <a:pPr lvl="1"/>
            <a:r>
              <a:rPr lang="en-US" dirty="0" smtClean="0"/>
              <a:t>My values are different from yours.</a:t>
            </a:r>
          </a:p>
          <a:p>
            <a:pPr lvl="1"/>
            <a:r>
              <a:rPr lang="en-US" dirty="0" smtClean="0"/>
              <a:t>My priorities are different from yours.</a:t>
            </a:r>
          </a:p>
          <a:p>
            <a:pPr lvl="1"/>
            <a:r>
              <a:rPr lang="en-US" dirty="0" smtClean="0"/>
              <a:t>My beliefs are different from yours.</a:t>
            </a:r>
          </a:p>
          <a:p>
            <a:pPr lvl="1"/>
            <a:r>
              <a:rPr lang="en-US" dirty="0" smtClean="0"/>
              <a:t>My tolerance for change is different from yours.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1. Science is a fact-discovering enterprise.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823B"/>
                </a:solidFill>
              </a:rPr>
              <a:t>2. Science is a rationalist approach to life.</a:t>
            </a:r>
            <a:endParaRPr lang="en-US" sz="3600" dirty="0">
              <a:solidFill>
                <a:srgbClr val="00823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Quantification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Experimental validation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Repeatability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Underlying natural laws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Statistical inference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Processes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open publication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peer review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advancement by merit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Translational path to applications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823B"/>
                </a:solidFill>
              </a:rPr>
              <a:t>Decisions based </a:t>
            </a:r>
            <a:r>
              <a:rPr lang="en-US" dirty="0">
                <a:solidFill>
                  <a:srgbClr val="00823B"/>
                </a:solidFill>
              </a:rPr>
              <a:t>on </a:t>
            </a:r>
            <a:r>
              <a:rPr lang="en-US" dirty="0" smtClean="0">
                <a:solidFill>
                  <a:srgbClr val="00823B"/>
                </a:solidFill>
              </a:rPr>
              <a:t>data</a:t>
            </a:r>
          </a:p>
          <a:p>
            <a:r>
              <a:rPr lang="en-US" dirty="0" smtClean="0">
                <a:solidFill>
                  <a:srgbClr val="00823B"/>
                </a:solidFill>
              </a:rPr>
              <a:t>Weighing pros and cons</a:t>
            </a:r>
          </a:p>
          <a:p>
            <a:r>
              <a:rPr lang="en-US" dirty="0" smtClean="0">
                <a:solidFill>
                  <a:srgbClr val="00823B"/>
                </a:solidFill>
              </a:rPr>
              <a:t>Skepticism about the use of</a:t>
            </a:r>
          </a:p>
          <a:p>
            <a:pPr lvl="1"/>
            <a:r>
              <a:rPr lang="en-US" dirty="0" smtClean="0">
                <a:solidFill>
                  <a:srgbClr val="00823B"/>
                </a:solidFill>
              </a:rPr>
              <a:t>untestable “facts”</a:t>
            </a:r>
          </a:p>
          <a:p>
            <a:pPr lvl="1"/>
            <a:r>
              <a:rPr lang="en-US" dirty="0" smtClean="0">
                <a:solidFill>
                  <a:srgbClr val="00823B"/>
                </a:solidFill>
              </a:rPr>
              <a:t>assertions based on authority only</a:t>
            </a:r>
          </a:p>
          <a:p>
            <a:r>
              <a:rPr lang="en-US" dirty="0" smtClean="0">
                <a:solidFill>
                  <a:srgbClr val="00823B"/>
                </a:solidFill>
              </a:rPr>
              <a:t>Some version of a utilitarian metric</a:t>
            </a:r>
          </a:p>
          <a:p>
            <a:r>
              <a:rPr lang="en-US" dirty="0" smtClean="0">
                <a:solidFill>
                  <a:srgbClr val="00823B"/>
                </a:solidFill>
              </a:rPr>
              <a:t>Some belief in the efficacy of action</a:t>
            </a:r>
          </a:p>
          <a:p>
            <a:pPr lvl="1"/>
            <a:r>
              <a:rPr lang="en-US" dirty="0" smtClean="0">
                <a:solidFill>
                  <a:srgbClr val="00823B"/>
                </a:solidFill>
              </a:rPr>
              <a:t>the future can be different and better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6517" y="6079851"/>
            <a:ext cx="29718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a methodology.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6085397"/>
            <a:ext cx="2895600" cy="461665"/>
          </a:xfrm>
          <a:prstGeom prst="rect">
            <a:avLst/>
          </a:prstGeom>
          <a:solidFill>
            <a:srgbClr val="00EA6A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a value system.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54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ropbox\AAASCareyLecture\Listen-to-the-Science-BPA-Safety-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"/>
            <a:ext cx="3546316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572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Actual full page ad in USA Today and The Wall Street Journal</a:t>
            </a:r>
            <a:br>
              <a:rPr lang="en-US" sz="1600" dirty="0" smtClean="0"/>
            </a:br>
            <a:r>
              <a:rPr lang="en-US" sz="1600" dirty="0" smtClean="0"/>
              <a:t>February, 2015)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96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There are competing value systems and they</a:t>
            </a:r>
            <a:br>
              <a:rPr lang="en-US" sz="3600" dirty="0" smtClean="0"/>
            </a:br>
            <a:r>
              <a:rPr lang="en-US" sz="3600" dirty="0" smtClean="0"/>
              <a:t>are unlikely to disappear any time soon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2" y="2133600"/>
            <a:ext cx="8921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0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 recent decades, distrust of science has increased in a way that does not appear merely cyclical.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17" y="1752600"/>
            <a:ext cx="8750300" cy="3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76800"/>
            <a:ext cx="1135063" cy="171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223853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significant part of this is distrust appears to be financed by contrary business interests, a marketing strategy first perfected by the tobacco industry.  Unfortunately, this is the new reality for current and future science-based 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What should* the scientific community do? I.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More clearly separate fact-based conclusions from value-based judgments, even when both are valuable</a:t>
            </a:r>
          </a:p>
          <a:p>
            <a:pPr lvl="1"/>
            <a:r>
              <a:rPr lang="en-US" dirty="0" smtClean="0"/>
              <a:t>Journals should publish more opinion labeled as such</a:t>
            </a:r>
          </a:p>
          <a:p>
            <a:pPr lvl="1"/>
            <a:r>
              <a:rPr lang="en-US" dirty="0" smtClean="0"/>
              <a:t>And be more rigid in excluding “should” (and its equivalents) from refereed publications</a:t>
            </a:r>
          </a:p>
          <a:p>
            <a:r>
              <a:rPr lang="en-US" dirty="0"/>
              <a:t>Be more active in communicating the merits of a rationalist approach to </a:t>
            </a:r>
            <a:r>
              <a:rPr lang="en-US" dirty="0" smtClean="0"/>
              <a:t>decision-making</a:t>
            </a:r>
            <a:endParaRPr lang="en-US" dirty="0"/>
          </a:p>
          <a:p>
            <a:pPr lvl="1"/>
            <a:r>
              <a:rPr lang="en-US" dirty="0"/>
              <a:t>By our own example in the public space</a:t>
            </a:r>
          </a:p>
          <a:p>
            <a:pPr lvl="1"/>
            <a:r>
              <a:rPr lang="en-US" dirty="0"/>
              <a:t>In education, e.g., “How would a scientist approach this policy decision?”</a:t>
            </a:r>
          </a:p>
          <a:p>
            <a:r>
              <a:rPr lang="en-US" dirty="0" smtClean="0"/>
              <a:t>Be careful and selective in invoking science as a privileged platform</a:t>
            </a:r>
          </a:p>
          <a:p>
            <a:pPr lvl="1"/>
            <a:r>
              <a:rPr lang="en-US" i="1" dirty="0" smtClean="0"/>
              <a:t>Less</a:t>
            </a:r>
            <a:r>
              <a:rPr lang="en-US" dirty="0" smtClean="0"/>
              <a:t> “This data shows that we need to…”</a:t>
            </a:r>
          </a:p>
          <a:p>
            <a:pPr lvl="1"/>
            <a:r>
              <a:rPr lang="en-US" i="1" dirty="0" smtClean="0"/>
              <a:t>More</a:t>
            </a:r>
            <a:r>
              <a:rPr lang="en-US" dirty="0" smtClean="0"/>
              <a:t> “Speaking for myself…”</a:t>
            </a:r>
          </a:p>
          <a:p>
            <a:pPr lvl="1"/>
            <a:r>
              <a:rPr lang="en-US" dirty="0" smtClean="0"/>
              <a:t>But not shy about “It is an accepted scientific fact that…”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63685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using the word carefully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0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</a:t>
            </a:r>
            <a:r>
              <a:rPr lang="en-US" sz="3600" dirty="0" smtClean="0"/>
              <a:t>should </a:t>
            </a:r>
            <a:r>
              <a:rPr lang="en-US" sz="3600" dirty="0"/>
              <a:t>the scientific community do? </a:t>
            </a:r>
            <a:r>
              <a:rPr lang="en-US" sz="3600" dirty="0" smtClean="0"/>
              <a:t>II.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Be </a:t>
            </a:r>
            <a:r>
              <a:rPr lang="en-US" sz="2800" i="1" dirty="0" smtClean="0"/>
              <a:t>less</a:t>
            </a:r>
            <a:r>
              <a:rPr lang="en-US" sz="2800" dirty="0" smtClean="0"/>
              <a:t> dismissive of unscientific (as we might see them) value systems.</a:t>
            </a:r>
          </a:p>
          <a:p>
            <a:pPr lvl="1"/>
            <a:r>
              <a:rPr lang="en-US" sz="2400" dirty="0" smtClean="0"/>
              <a:t>First rule of marketing: “Knocking the</a:t>
            </a:r>
            <a:br>
              <a:rPr lang="en-US" sz="2400" dirty="0" smtClean="0"/>
            </a:br>
            <a:r>
              <a:rPr lang="en-US" sz="2400" dirty="0" smtClean="0"/>
              <a:t>competition destroys credibility—yours.”</a:t>
            </a:r>
          </a:p>
          <a:p>
            <a:r>
              <a:rPr lang="en-US" sz="2800" dirty="0" smtClean="0"/>
              <a:t>Be </a:t>
            </a:r>
            <a:r>
              <a:rPr lang="en-US" sz="2800" i="1" dirty="0" smtClean="0"/>
              <a:t>more</a:t>
            </a:r>
            <a:r>
              <a:rPr lang="en-US" sz="2800" dirty="0" smtClean="0"/>
              <a:t> assertive in reacting to</a:t>
            </a:r>
            <a:br>
              <a:rPr lang="en-US" sz="2800" dirty="0" smtClean="0"/>
            </a:br>
            <a:r>
              <a:rPr lang="en-US" sz="2800" dirty="0" smtClean="0"/>
              <a:t>threats to the integrity of science</a:t>
            </a:r>
          </a:p>
          <a:p>
            <a:pPr lvl="1"/>
            <a:r>
              <a:rPr lang="en-US" sz="2400" dirty="0"/>
              <a:t>More </a:t>
            </a:r>
            <a:r>
              <a:rPr lang="en-US" sz="2400" dirty="0" smtClean="0"/>
              <a:t>criticism </a:t>
            </a:r>
            <a:r>
              <a:rPr lang="en-US" sz="2400" dirty="0"/>
              <a:t>of poor quality science, even </a:t>
            </a:r>
            <a:r>
              <a:rPr lang="en-US" sz="2400" dirty="0" smtClean="0"/>
              <a:t>that which </a:t>
            </a:r>
            <a:r>
              <a:rPr lang="en-US" sz="2400" dirty="0"/>
              <a:t>supports our </a:t>
            </a:r>
            <a:r>
              <a:rPr lang="en-US" sz="2400" dirty="0" smtClean="0"/>
              <a:t>values (the “irresistible” finding)</a:t>
            </a:r>
            <a:endParaRPr lang="en-US" sz="2400" dirty="0"/>
          </a:p>
          <a:p>
            <a:pPr lvl="1"/>
            <a:r>
              <a:rPr lang="en-US" sz="2400" dirty="0" smtClean="0"/>
              <a:t>More meaningful disclosure of funding sources—ultimate source, not opaque fronts—as condition of publishing</a:t>
            </a:r>
          </a:p>
          <a:p>
            <a:pPr lvl="1"/>
            <a:r>
              <a:rPr lang="en-US" sz="2400" dirty="0"/>
              <a:t>More calling </a:t>
            </a:r>
            <a:r>
              <a:rPr lang="en-US" sz="2400" dirty="0" smtClean="0"/>
              <a:t>out of meretricious balance (“</a:t>
            </a:r>
            <a:r>
              <a:rPr lang="en-US" sz="2400" dirty="0"/>
              <a:t>there are two sides to every issue</a:t>
            </a:r>
            <a:r>
              <a:rPr lang="en-US" sz="2400" dirty="0" smtClean="0"/>
              <a:t>”) </a:t>
            </a:r>
            <a:r>
              <a:rPr lang="en-US" sz="2400" dirty="0"/>
              <a:t>when it is </a:t>
            </a:r>
            <a:r>
              <a:rPr lang="en-US" sz="2400" dirty="0" smtClean="0"/>
              <a:t>poor </a:t>
            </a:r>
            <a:r>
              <a:rPr lang="en-US" sz="2400" dirty="0"/>
              <a:t>journalism</a:t>
            </a:r>
          </a:p>
          <a:p>
            <a:pPr lvl="1"/>
            <a:r>
              <a:rPr lang="en-US" sz="2400" dirty="0" smtClean="0"/>
              <a:t>More calling out “merchant of doubt” campaigns and their practitioners (tobacco, climate, …)</a:t>
            </a:r>
          </a:p>
          <a:p>
            <a:pPr lvl="1"/>
            <a:endParaRPr lang="en-US" sz="3200" dirty="0" smtClean="0"/>
          </a:p>
          <a:p>
            <a:endParaRPr lang="en-US" sz="3600" dirty="0"/>
          </a:p>
        </p:txBody>
      </p:sp>
      <p:pic>
        <p:nvPicPr>
          <p:cNvPr id="1026" name="Picture 2" descr="http://www.childrensministryleader.com/wp-content/uploads/2014/11/Fotolia_4500866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2253744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1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lloh.com/wp-content/uploads/2010/03/lady-pointing-left-or-righ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39102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5775" y="228600"/>
            <a:ext cx="84582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 the long run, convincing the public</a:t>
            </a:r>
            <a:br>
              <a:rPr lang="en-US" sz="3600" dirty="0" smtClean="0"/>
            </a:br>
            <a:r>
              <a:rPr lang="en-US" sz="3600" dirty="0" smtClean="0"/>
              <a:t>is a long, two-step process.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1732059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Step 2: Communicate well-established scientific results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600200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23B"/>
                </a:solidFill>
              </a:rPr>
              <a:t>Step 1: Communicate the value of a rationalist approach to decision-making</a:t>
            </a:r>
            <a:endParaRPr lang="en-US" sz="2800" b="1" dirty="0">
              <a:solidFill>
                <a:srgbClr val="00823B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28612" y="5544378"/>
            <a:ext cx="8458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We need to </a:t>
            </a:r>
            <a:r>
              <a:rPr lang="en-US" sz="3200" dirty="0" smtClean="0"/>
              <a:t>be better </a:t>
            </a:r>
            <a:r>
              <a:rPr lang="en-US" sz="3200" dirty="0" smtClean="0"/>
              <a:t>at both kinds of communication.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305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ropbox\AAASCareyLecture\Listen-to-the-Science-BPA-Safety-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"/>
            <a:ext cx="3546316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57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is the only way that it could be less effective, in my opinion!</a:t>
            </a:r>
            <a:endParaRPr lang="en-US" sz="1600" dirty="0"/>
          </a:p>
        </p:txBody>
      </p:sp>
      <p:pic>
        <p:nvPicPr>
          <p:cNvPr id="2050" name="Picture 2" descr="https://www.cmpa-acpm.ca/serve/docs/ela/goodpracticesguide/javax.faces.resource/images/pages/communication/Patient-centred_communication/images/com-im-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45" y="1371600"/>
            <a:ext cx="2333625" cy="35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73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71" y="152400"/>
            <a:ext cx="5346894" cy="638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334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National Geographic (January,  2015) reporting on Pew poll (2014)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038600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questions are a mixture of being about scientific fact, and about the opinions of scientists—two quite different things!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93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Storyline No.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Scientists who are motivated by a sense of pure discovery observe, measure, and characterize a new phenomenon.</a:t>
            </a:r>
          </a:p>
          <a:p>
            <a:r>
              <a:rPr lang="en-US" dirty="0"/>
              <a:t>O</a:t>
            </a:r>
            <a:r>
              <a:rPr lang="en-US" dirty="0" smtClean="0"/>
              <a:t>ther scientists and engineers, motivated by a desire to create applications, develop technologies and inventions that utilize the new phenomenon.</a:t>
            </a:r>
          </a:p>
          <a:p>
            <a:r>
              <a:rPr lang="en-US" dirty="0" smtClean="0"/>
              <a:t>The results are new products, jobs, and industries.</a:t>
            </a:r>
            <a:endParaRPr lang="en-US" dirty="0"/>
          </a:p>
        </p:txBody>
      </p:sp>
      <p:pic>
        <p:nvPicPr>
          <p:cNvPr id="2050" name="Picture 2" descr="http://i.kinja-img.com/gawker-media/image/upload/s--EolCwheO--/c_fit,fl_progressive,q_80,w_636/18y8qnn1lq26x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79" y="5029200"/>
            <a:ext cx="2139248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yhero.com/images/AP_Story/Math/g1_u98144_a_woman_scienti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45720"/>
            <a:ext cx="193926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defenceandsecurity-airbusds.com/documents/10157/134279/planungs_besprechu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48190"/>
            <a:ext cx="2230958" cy="124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8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0" y="1676400"/>
            <a:ext cx="899385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40" y="5029200"/>
            <a:ext cx="1949910" cy="22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 successes look like?</a:t>
            </a:r>
            <a:br>
              <a:rPr lang="en-US" sz="3200" dirty="0" smtClean="0"/>
            </a:br>
            <a:r>
              <a:rPr lang="en-US" sz="3200" dirty="0" smtClean="0"/>
              <a:t>The rise of new industries.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5867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Disclaimer: N-grams are not always accurate indicators of social trends.  However, they are fun.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Storyline No.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Scientists familiar with the data recognize a danger or hazard to the public.</a:t>
            </a:r>
          </a:p>
          <a:p>
            <a:r>
              <a:rPr lang="en-US" dirty="0" smtClean="0"/>
              <a:t>They convince the public that action is needed, often despite opposition from economic interests or people who disagree with the evidence.</a:t>
            </a:r>
          </a:p>
          <a:p>
            <a:r>
              <a:rPr lang="en-US" dirty="0" smtClean="0"/>
              <a:t>The result is appropriate action by government</a:t>
            </a:r>
            <a:r>
              <a:rPr lang="en-US" dirty="0"/>
              <a:t> </a:t>
            </a:r>
            <a:r>
              <a:rPr lang="en-US" dirty="0" smtClean="0"/>
              <a:t>and favorable outcomes for the public.</a:t>
            </a:r>
            <a:endParaRPr lang="en-US" dirty="0"/>
          </a:p>
        </p:txBody>
      </p:sp>
      <p:sp>
        <p:nvSpPr>
          <p:cNvPr id="4" name="AutoShape 2" descr="https://americanhistory.si.edu/sites/default/files/styles/blog_image/public/Sign1.jpg?itok=g6Qq808U"/>
          <p:cNvSpPr>
            <a:spLocks noChangeAspect="1" noChangeArrowheads="1"/>
          </p:cNvSpPr>
          <p:nvPr/>
        </p:nvSpPr>
        <p:spPr bwMode="auto">
          <a:xfrm>
            <a:off x="63500" y="-136525"/>
            <a:ext cx="48196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644" y="1699757"/>
            <a:ext cx="2109012" cy="144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106" y="3326905"/>
            <a:ext cx="2114550" cy="141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www.residentshield.com/blog/wp-content/uploads/2012/07/ki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644" y="5027390"/>
            <a:ext cx="2241856" cy="12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4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What do successes look like for Storyline No. 2?</a:t>
            </a:r>
            <a:br>
              <a:rPr lang="en-US" sz="3200" dirty="0" smtClean="0"/>
            </a:br>
            <a:r>
              <a:rPr lang="en-US" sz="3200" dirty="0" smtClean="0"/>
              <a:t>Discussion rises, action is taken, issue loses urgency</a:t>
            </a:r>
            <a:endParaRPr lang="en-US" sz="3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" y="1915205"/>
            <a:ext cx="9067800" cy="30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79049"/>
            <a:ext cx="1949910" cy="22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2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 two storylines are</a:t>
            </a:r>
            <a:br>
              <a:rPr lang="en-US" sz="4800" dirty="0" smtClean="0"/>
            </a:br>
            <a:r>
              <a:rPr lang="en-US" sz="4800" dirty="0" smtClean="0"/>
              <a:t>quite different.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 smtClean="0"/>
              <a:t>No. 1: Scientists enabling research discovery, invention, and development</a:t>
            </a:r>
          </a:p>
          <a:p>
            <a:pPr lvl="1"/>
            <a:r>
              <a:rPr lang="en-US" dirty="0" smtClean="0"/>
              <a:t>“what </a:t>
            </a:r>
            <a:r>
              <a:rPr lang="en-US" i="1" dirty="0" smtClean="0"/>
              <a:t>can</a:t>
            </a:r>
            <a:r>
              <a:rPr lang="en-US" dirty="0" smtClean="0"/>
              <a:t> be”</a:t>
            </a:r>
          </a:p>
          <a:p>
            <a:r>
              <a:rPr lang="en-US" sz="3600" dirty="0" smtClean="0"/>
              <a:t>No 2: Scientists educating the public and advocating action and change</a:t>
            </a:r>
          </a:p>
          <a:p>
            <a:pPr lvl="1"/>
            <a:r>
              <a:rPr lang="en-US" dirty="0" smtClean="0"/>
              <a:t>“what </a:t>
            </a:r>
            <a:r>
              <a:rPr lang="en-US" i="1" dirty="0" smtClean="0"/>
              <a:t>should</a:t>
            </a:r>
            <a:r>
              <a:rPr lang="en-US" dirty="0" smtClean="0"/>
              <a:t> be”</a:t>
            </a:r>
          </a:p>
          <a:p>
            <a:r>
              <a:rPr lang="en-US" sz="3600" dirty="0"/>
              <a:t>T</a:t>
            </a:r>
            <a:r>
              <a:rPr lang="en-US" sz="3600" dirty="0" smtClean="0"/>
              <a:t>hese are both important roles for scientists.</a:t>
            </a:r>
          </a:p>
          <a:p>
            <a:r>
              <a:rPr lang="en-US" sz="3600" dirty="0" smtClean="0"/>
              <a:t>But they are different and distinct</a:t>
            </a:r>
          </a:p>
          <a:p>
            <a:pPr lvl="1"/>
            <a:r>
              <a:rPr lang="en-US" dirty="0" smtClean="0"/>
              <a:t>and require different kinds of interaction with the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1144</Words>
  <Application>Microsoft Office PowerPoint</Application>
  <PresentationFormat>On-screen Show (4:3)</PresentationFormat>
  <Paragraphs>154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Science to Action: Thoughts on Convincing a Skeptical Public</vt:lpstr>
      <vt:lpstr>PowerPoint Presentation</vt:lpstr>
      <vt:lpstr>PowerPoint Presentation</vt:lpstr>
      <vt:lpstr>PowerPoint Presentation</vt:lpstr>
      <vt:lpstr>Storyline No. 1</vt:lpstr>
      <vt:lpstr>What do successes look like? The rise of new industries.</vt:lpstr>
      <vt:lpstr>Storyline No. 2</vt:lpstr>
      <vt:lpstr>What do successes look like for Storyline No. 2? Discussion rises, action is taken, issue loses urgency</vt:lpstr>
      <vt:lpstr>The two storylines are quite different.</vt:lpstr>
      <vt:lpstr>Storyline No. 2 successes are not all post-WWII phenomena</vt:lpstr>
      <vt:lpstr>Fire protection as a case study</vt:lpstr>
      <vt:lpstr>We might hope for progress without “catalyzing events”, but history indicates otherwise</vt:lpstr>
      <vt:lpstr>Case study: Smoking</vt:lpstr>
      <vt:lpstr>Case study: Climate</vt:lpstr>
      <vt:lpstr>Ambiguities arise when Storyline No. 2 masquerades as Storyline No. 1</vt:lpstr>
      <vt:lpstr>How successful are efforts to influence public opinion on these two variants?</vt:lpstr>
      <vt:lpstr>Two views on GMO labeling expressed by scientists (overheard)</vt:lpstr>
      <vt:lpstr>Perils of using the word “should”</vt:lpstr>
      <vt:lpstr>1. Science is a fact-discovering enterprise. 2. Science is a rationalist approach to life.</vt:lpstr>
      <vt:lpstr>There are competing value systems and they are unlikely to disappear any time soon</vt:lpstr>
      <vt:lpstr>In recent decades, distrust of science has increased in a way that does not appear merely cyclical.</vt:lpstr>
      <vt:lpstr>What should* the scientific community do? I.</vt:lpstr>
      <vt:lpstr>What should the scientific community do? II.</vt:lpstr>
      <vt:lpstr>In the long run, convincing the public is a long, two-step process.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to Action: Convincing a Skeptical Public</dc:title>
  <dc:creator>wpress</dc:creator>
  <cp:lastModifiedBy>William H. Press</cp:lastModifiedBy>
  <cp:revision>119</cp:revision>
  <dcterms:created xsi:type="dcterms:W3CDTF">2006-08-16T00:00:00Z</dcterms:created>
  <dcterms:modified xsi:type="dcterms:W3CDTF">2016-04-14T14:59:39Z</dcterms:modified>
</cp:coreProperties>
</file>